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</p:sldMasterIdLst>
  <p:notesMasterIdLst>
    <p:notesMasterId r:id="rId17"/>
  </p:notesMasterIdLst>
  <p:handoutMasterIdLst>
    <p:handoutMasterId r:id="rId18"/>
  </p:handoutMasterIdLst>
  <p:sldIdLst>
    <p:sldId id="314" r:id="rId5"/>
    <p:sldId id="257" r:id="rId6"/>
    <p:sldId id="1037" r:id="rId7"/>
    <p:sldId id="1034" r:id="rId8"/>
    <p:sldId id="350" r:id="rId9"/>
    <p:sldId id="351" r:id="rId10"/>
    <p:sldId id="1035" r:id="rId11"/>
    <p:sldId id="354" r:id="rId12"/>
    <p:sldId id="1036" r:id="rId13"/>
    <p:sldId id="1038" r:id="rId14"/>
    <p:sldId id="352" r:id="rId15"/>
    <p:sldId id="353" r:id="rId16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 r01" initials="DK" lastIdx="4" clrIdx="0">
    <p:extLst>
      <p:ext uri="{19B8F6BF-5375-455C-9EA6-DF929625EA0E}">
        <p15:presenceInfo xmlns:p15="http://schemas.microsoft.com/office/powerpoint/2012/main" userId="Lenovo r0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2562"/>
    <a:srgbClr val="E14B92"/>
    <a:srgbClr val="64B951"/>
    <a:srgbClr val="47B98E"/>
    <a:srgbClr val="4C8AC8"/>
    <a:srgbClr val="7C55A3"/>
    <a:srgbClr val="6360A8"/>
    <a:srgbClr val="6378BA"/>
    <a:srgbClr val="89529C"/>
    <a:srgbClr val="ABA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22" autoAdjust="0"/>
    <p:restoredTop sz="95291" autoAdjust="0"/>
  </p:normalViewPr>
  <p:slideViewPr>
    <p:cSldViewPr snapToGrid="0" snapToObjects="1">
      <p:cViewPr varScale="1">
        <p:scale>
          <a:sx n="143" d="100"/>
          <a:sy n="143" d="100"/>
        </p:scale>
        <p:origin x="216" y="96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34"/>
    </p:cViewPr>
  </p:sorterViewPr>
  <p:notesViewPr>
    <p:cSldViewPr snapToGrid="0" snapToObjects="1">
      <p:cViewPr varScale="1">
        <p:scale>
          <a:sx n="86" d="100"/>
          <a:sy n="86" d="100"/>
        </p:scale>
        <p:origin x="3786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9/6/2021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9/6/2021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C4314B-07FC-4B4A-9F75-C29EB005FD0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sz="800" cap="all">
                <a:solidFill>
                  <a:srgbClr val="939598"/>
                </a:solidFill>
              </a:rPr>
              <a:t>2011 LENOVO CONFIDENTIAL. All rights reserved.</a:t>
            </a:r>
            <a:endParaRPr lang="en-US" sz="800" cap="all" dirty="0">
              <a:solidFill>
                <a:srgbClr val="9395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5684"/>
            <a:ext cx="9960236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5116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11073384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5767"/>
            <a:ext cx="11073384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784" y="899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572767"/>
            <a:ext cx="11073384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3066" y="1307592"/>
            <a:ext cx="537895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7972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7304" y="1307593"/>
            <a:ext cx="3474720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603671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7592"/>
            <a:ext cx="6036718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5285" y="0"/>
            <a:ext cx="535353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640" y="1682496"/>
            <a:ext cx="9960236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640" y="4718304"/>
            <a:ext cx="9949796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640" y="858794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640" y="1276349"/>
            <a:ext cx="10165080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337" y="4623890"/>
            <a:ext cx="10159383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640" y="398463"/>
            <a:ext cx="990600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56688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5284" y="1307592"/>
            <a:ext cx="4707555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5283" y="402336"/>
            <a:ext cx="4707555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639" y="1307593"/>
            <a:ext cx="11073385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2592" y="2655660"/>
            <a:ext cx="6856214" cy="1544890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5325" y="1676401"/>
            <a:ext cx="514508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798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592" y="1825625"/>
            <a:ext cx="5180251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2C42-C503-4377-BB33-3F712184FDC8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AAA24-5731-44D5-B484-69A48E0ADF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3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5467" y="2024677"/>
            <a:ext cx="3499241" cy="1167475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39" y="1508929"/>
            <a:ext cx="9957816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640" y="3956227"/>
            <a:ext cx="9957816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640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784" y="896112"/>
            <a:ext cx="11073384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2336"/>
            <a:ext cx="11073384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 </a:t>
            </a:r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640" y="403624"/>
            <a:ext cx="11073384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308880"/>
            <a:ext cx="11073384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214" y="6473952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2021 Lenovo.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9913" y="6473952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338" y="6421482"/>
            <a:ext cx="734356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  <p:sldLayoutId id="2147483742" r:id="rId31"/>
  </p:sldLayoutIdLst>
  <p:transition spd="med"/>
  <p:hf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">
            <a:extLst>
              <a:ext uri="{FF2B5EF4-FFF2-40B4-BE49-F238E27FC236}">
                <a16:creationId xmlns:a16="http://schemas.microsoft.com/office/drawing/2014/main" id="{4FC5CF32-1FAB-45E5-AD8E-215C5F40C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875" y="3815653"/>
            <a:ext cx="9814841" cy="9146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400" dirty="0"/>
              <a:t>Release 18 Key focus areas</a:t>
            </a:r>
            <a:br>
              <a:rPr lang="en-GB" sz="2400" dirty="0"/>
            </a:br>
            <a:r>
              <a:rPr lang="en-GB" sz="2400" dirty="0"/>
              <a:t>Lenovo, Motorola Mobility</a:t>
            </a:r>
            <a:endParaRPr lang="de-DE" sz="2400" spc="0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F2648FDC-9305-437E-B25E-CBC65E2DD6DA}"/>
              </a:ext>
            </a:extLst>
          </p:cNvPr>
          <p:cNvSpPr txBox="1">
            <a:spLocks/>
          </p:cNvSpPr>
          <p:nvPr/>
        </p:nvSpPr>
        <p:spPr bwMode="gray">
          <a:xfrm>
            <a:off x="605874" y="1208075"/>
            <a:ext cx="3907403" cy="914613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2400" dirty="0"/>
              <a:t>SA Release 18 Workshop</a:t>
            </a:r>
            <a:endParaRPr lang="de-DE" sz="2400" spc="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FC91D3B-04E4-42F9-9B47-5DFCF29CEFF9}"/>
              </a:ext>
            </a:extLst>
          </p:cNvPr>
          <p:cNvSpPr txBox="1">
            <a:spLocks/>
          </p:cNvSpPr>
          <p:nvPr/>
        </p:nvSpPr>
        <p:spPr bwMode="gray">
          <a:xfrm>
            <a:off x="9205990" y="1297663"/>
            <a:ext cx="1825534" cy="914613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2400" dirty="0">
                <a:solidFill>
                  <a:srgbClr val="FF0000"/>
                </a:solidFill>
              </a:rPr>
              <a:t>SP-210609</a:t>
            </a:r>
            <a:endParaRPr lang="de-DE" sz="2400" spc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73C36-2EAB-46D9-A1B2-702713CEC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Policy Enhancements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82E366-2615-4A18-8CB4-32010F8CCAF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Investigate </a:t>
            </a:r>
            <a:r>
              <a:rPr lang="en-GB" dirty="0" err="1"/>
              <a:t>URSP</a:t>
            </a:r>
            <a:r>
              <a:rPr lang="en-GB" dirty="0"/>
              <a:t> rule enhancements to support GSMA requirement on standardized and operator specific traffic categories</a:t>
            </a:r>
          </a:p>
          <a:p>
            <a:endParaRPr lang="en-GB" dirty="0"/>
          </a:p>
          <a:p>
            <a:r>
              <a:rPr lang="en-GB" dirty="0"/>
              <a:t>Investigate enhancements to allow a UE to have consistent traffic routing policies across </a:t>
            </a:r>
            <a:r>
              <a:rPr lang="en-GB" dirty="0" err="1"/>
              <a:t>5GC</a:t>
            </a:r>
            <a:r>
              <a:rPr lang="en-GB" dirty="0"/>
              <a:t> and EPC</a:t>
            </a:r>
          </a:p>
          <a:p>
            <a:endParaRPr lang="en-GB" dirty="0"/>
          </a:p>
          <a:p>
            <a:r>
              <a:rPr lang="en-GB" dirty="0"/>
              <a:t>Enhancements for </a:t>
            </a:r>
            <a:r>
              <a:rPr lang="en-GB" dirty="0" err="1"/>
              <a:t>URSP</a:t>
            </a:r>
            <a:r>
              <a:rPr lang="en-GB" dirty="0"/>
              <a:t> rules provisioning when the UE is roaming (involving the V-PCF)</a:t>
            </a:r>
          </a:p>
          <a:p>
            <a:endParaRPr lang="en-GB" dirty="0"/>
          </a:p>
          <a:p>
            <a:r>
              <a:rPr lang="en-GB" dirty="0"/>
              <a:t>Investigate how the </a:t>
            </a:r>
            <a:r>
              <a:rPr lang="en-GB" dirty="0" err="1"/>
              <a:t>URSP</a:t>
            </a:r>
            <a:r>
              <a:rPr lang="en-GB" dirty="0"/>
              <a:t> rules can be extended so that the UE can apply the </a:t>
            </a:r>
            <a:r>
              <a:rPr lang="en-GB" dirty="0" err="1"/>
              <a:t>URSP</a:t>
            </a:r>
            <a:r>
              <a:rPr lang="en-GB" dirty="0"/>
              <a:t> rules only for the traffic of the intended applications, e.g. avoid applying </a:t>
            </a:r>
            <a:r>
              <a:rPr lang="en-GB" dirty="0" err="1"/>
              <a:t>URSP</a:t>
            </a:r>
            <a:r>
              <a:rPr lang="en-GB" dirty="0"/>
              <a:t> rules for malicious apps that present fake app-id (</a:t>
            </a:r>
            <a:r>
              <a:rPr lang="en-GB" dirty="0" err="1"/>
              <a:t>SA3</a:t>
            </a:r>
            <a:r>
              <a:rPr lang="en-GB" dirty="0"/>
              <a:t> dependency)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D02A35-B4A8-488E-890C-AB95D2BD37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95106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D5147-58CD-4989-B623-195406441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Additional topics</a:t>
            </a:r>
            <a:endParaRPr lang="en-GB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F18DA-18F4-4A66-98BC-1BD7C6FC7E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Additional network exposure enhancements</a:t>
            </a:r>
          </a:p>
          <a:p>
            <a:pPr lvl="1"/>
            <a:r>
              <a:rPr lang="en-GB" dirty="0"/>
              <a:t>Potential exposure enhancements for verticals to manage/configure telco communication services (</a:t>
            </a:r>
            <a:r>
              <a:rPr lang="en-GB" dirty="0" err="1"/>
              <a:t>SA5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Exposure enhancements to support a 3</a:t>
            </a:r>
            <a:r>
              <a:rPr lang="en-GB" baseline="30000" dirty="0"/>
              <a:t>rd</a:t>
            </a:r>
            <a:r>
              <a:rPr lang="en-GB" dirty="0"/>
              <a:t> party to indicate in a </a:t>
            </a:r>
            <a:r>
              <a:rPr lang="en-GB" dirty="0" err="1"/>
              <a:t>5G</a:t>
            </a:r>
            <a:r>
              <a:rPr lang="en-GB" dirty="0"/>
              <a:t> network a routing policy for steering traffic to an </a:t>
            </a:r>
            <a:r>
              <a:rPr lang="en-GB" dirty="0" err="1"/>
              <a:t>N6</a:t>
            </a:r>
            <a:r>
              <a:rPr lang="en-GB" dirty="0"/>
              <a:t>-LAN networks</a:t>
            </a:r>
          </a:p>
          <a:p>
            <a:r>
              <a:rPr lang="en-GB" dirty="0" err="1"/>
              <a:t>D2D</a:t>
            </a:r>
            <a:r>
              <a:rPr lang="en-GB" dirty="0"/>
              <a:t> enhancements</a:t>
            </a:r>
          </a:p>
          <a:p>
            <a:pPr lvl="1"/>
            <a:r>
              <a:rPr lang="en-GB" dirty="0"/>
              <a:t>Proximity Services</a:t>
            </a:r>
          </a:p>
          <a:p>
            <a:pPr lvl="2"/>
            <a:r>
              <a:rPr lang="en-GB" dirty="0"/>
              <a:t>Support of service continuity when switching between indirect/direct paths</a:t>
            </a:r>
          </a:p>
          <a:p>
            <a:pPr lvl="2"/>
            <a:r>
              <a:rPr lang="en-GB" dirty="0"/>
              <a:t>Support of Inter-</a:t>
            </a:r>
            <a:r>
              <a:rPr lang="en-GB" dirty="0" err="1"/>
              <a:t>gNB</a:t>
            </a:r>
            <a:r>
              <a:rPr lang="en-GB" dirty="0"/>
              <a:t> mobility for UE-to-Network Relay.</a:t>
            </a:r>
          </a:p>
          <a:p>
            <a:r>
              <a:rPr lang="en-US" dirty="0" err="1"/>
              <a:t>UPF</a:t>
            </a:r>
            <a:r>
              <a:rPr lang="en-US" dirty="0"/>
              <a:t> enhancement for control and SBA </a:t>
            </a:r>
            <a:endParaRPr lang="en-GB" dirty="0"/>
          </a:p>
          <a:p>
            <a:pPr lvl="1"/>
            <a:r>
              <a:rPr lang="en-US" dirty="0"/>
              <a:t>support better integration of </a:t>
            </a:r>
            <a:r>
              <a:rPr lang="en-US" dirty="0" err="1"/>
              <a:t>UPF</a:t>
            </a:r>
            <a:r>
              <a:rPr lang="en-US" dirty="0"/>
              <a:t> into the </a:t>
            </a:r>
            <a:r>
              <a:rPr lang="en-US" dirty="0" err="1"/>
              <a:t>5GC</a:t>
            </a:r>
            <a:r>
              <a:rPr lang="en-US" dirty="0"/>
              <a:t> SBA</a:t>
            </a:r>
            <a:endParaRPr lang="en-GB" dirty="0"/>
          </a:p>
          <a:p>
            <a:pPr lvl="2"/>
            <a:r>
              <a:rPr lang="en-US" dirty="0"/>
              <a:t>Study </a:t>
            </a:r>
            <a:r>
              <a:rPr lang="en-US" dirty="0" err="1"/>
              <a:t>UPF</a:t>
            </a:r>
            <a:r>
              <a:rPr lang="en-US" dirty="0"/>
              <a:t> services registration/deregistration, and discovery with </a:t>
            </a:r>
            <a:r>
              <a:rPr lang="en-US" dirty="0" err="1"/>
              <a:t>NRF</a:t>
            </a:r>
            <a:endParaRPr lang="en-US" dirty="0"/>
          </a:p>
          <a:p>
            <a:pPr lvl="2"/>
            <a:r>
              <a:rPr lang="en-US" dirty="0"/>
              <a:t>Study </a:t>
            </a:r>
            <a:r>
              <a:rPr lang="en-US" dirty="0" err="1"/>
              <a:t>UPF</a:t>
            </a:r>
            <a:r>
              <a:rPr lang="en-US" dirty="0"/>
              <a:t> event exposure service (s) to </a:t>
            </a:r>
            <a:r>
              <a:rPr lang="en-US" dirty="0" err="1"/>
              <a:t>SMF</a:t>
            </a:r>
            <a:r>
              <a:rPr lang="en-US" dirty="0"/>
              <a:t> services, PCF services, </a:t>
            </a:r>
            <a:r>
              <a:rPr lang="en-US" dirty="0" err="1"/>
              <a:t>NWDAF</a:t>
            </a:r>
            <a:r>
              <a:rPr lang="en-US" dirty="0"/>
              <a:t> services, CHF services, NEF services, Trusted AF services</a:t>
            </a:r>
          </a:p>
          <a:p>
            <a:pPr lvl="2"/>
            <a:r>
              <a:rPr lang="en-US" dirty="0"/>
              <a:t>Study and evaluate usage of event exposure service(s) and potential architectural impacts</a:t>
            </a:r>
            <a:endParaRPr lang="en-GB" b="1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486644-3FE4-4BB6-B4BA-B635E5CB6D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457189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25887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44352-CBA1-4B95-8665-0A5896F2D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Lenovo’s Key Focus Areas for Release 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4826E7-02DF-4DEC-88F1-C65AA171F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>
                <a:solidFill>
                  <a:srgbClr val="0070C0"/>
                </a:solidFill>
              </a:rPr>
              <a:t>System enhancements to improve existing features</a:t>
            </a:r>
          </a:p>
          <a:p>
            <a:pPr lvl="1"/>
            <a:r>
              <a:rPr lang="en-GB" dirty="0"/>
              <a:t>Enhancements to multi-access communication (</a:t>
            </a:r>
            <a:r>
              <a:rPr lang="en-GB" dirty="0" err="1"/>
              <a:t>ATSSS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Edge computing improvements</a:t>
            </a:r>
          </a:p>
          <a:p>
            <a:pPr lvl="1"/>
            <a:r>
              <a:rPr lang="en-GB" dirty="0"/>
              <a:t>Enhancements to network analytics</a:t>
            </a:r>
          </a:p>
          <a:p>
            <a:pPr lvl="1"/>
            <a:r>
              <a:rPr lang="en-GB" dirty="0"/>
              <a:t>Improve</a:t>
            </a:r>
            <a:r>
              <a:rPr lang="en-GB" dirty="0">
                <a:solidFill>
                  <a:srgbClr val="0070C0"/>
                </a:solidFill>
              </a:rPr>
              <a:t> </a:t>
            </a:r>
            <a:r>
              <a:rPr lang="en-GB" dirty="0"/>
              <a:t>integration with verticals</a:t>
            </a:r>
          </a:p>
          <a:p>
            <a:pPr lvl="1"/>
            <a:r>
              <a:rPr lang="en-GB" dirty="0"/>
              <a:t>Enhancements to network slicing</a:t>
            </a:r>
          </a:p>
          <a:p>
            <a:pPr lvl="1"/>
            <a:r>
              <a:rPr lang="en-US" dirty="0" err="1"/>
              <a:t>UPF</a:t>
            </a:r>
            <a:r>
              <a:rPr lang="en-US" dirty="0"/>
              <a:t> enhancements for control and SBA</a:t>
            </a:r>
          </a:p>
          <a:p>
            <a:pPr lvl="1"/>
            <a:r>
              <a:rPr lang="en-US" dirty="0"/>
              <a:t>UE policy enhancements</a:t>
            </a:r>
          </a:p>
          <a:p>
            <a:pPr marL="380933" lvl="1" indent="0">
              <a:buNone/>
            </a:pPr>
            <a:endParaRPr lang="en-US" dirty="0"/>
          </a:p>
          <a:p>
            <a:r>
              <a:rPr lang="en-US" b="1" dirty="0">
                <a:solidFill>
                  <a:srgbClr val="0070C0"/>
                </a:solidFill>
              </a:rPr>
              <a:t>System enhancements to support additional features</a:t>
            </a:r>
          </a:p>
          <a:p>
            <a:pPr lvl="1"/>
            <a:r>
              <a:rPr lang="en-GB" dirty="0"/>
              <a:t>Enhancements to support </a:t>
            </a:r>
            <a:r>
              <a:rPr lang="en-GB" dirty="0" err="1"/>
              <a:t>XR</a:t>
            </a:r>
            <a:r>
              <a:rPr lang="en-GB" dirty="0"/>
              <a:t> and media services</a:t>
            </a:r>
          </a:p>
          <a:p>
            <a:pPr marL="380933" lvl="1" indent="0">
              <a:buNone/>
            </a:pPr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366188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B51E3-9AAF-466E-82BE-6CB2F3E4DE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005840"/>
            <a:ext cx="6391656" cy="5468112"/>
          </a:xfrm>
        </p:spPr>
        <p:txBody>
          <a:bodyPr>
            <a:normAutofit/>
          </a:bodyPr>
          <a:lstStyle/>
          <a:p>
            <a:r>
              <a:rPr lang="en-US" sz="2000"/>
              <a:t>The ATSSS feature was introduced in Rel-16 &amp; enhanced in Rel-17. </a:t>
            </a:r>
          </a:p>
          <a:p>
            <a:r>
              <a:rPr lang="en-US" sz="2000"/>
              <a:t>Enables policy-based multi-access communication between UE and UPF using one 3GPP access path and one non-3GPP access path.</a:t>
            </a:r>
          </a:p>
          <a:p>
            <a:r>
              <a:rPr lang="en-US"/>
              <a:t>ATSSS has attracted the interest of several industry sectors and new use cases have emerged. </a:t>
            </a:r>
          </a:p>
          <a:p>
            <a:r>
              <a:rPr lang="en-US"/>
              <a:t>We believe that in Rel-18 it is important to: </a:t>
            </a:r>
          </a:p>
          <a:p>
            <a:pPr lvl="1"/>
            <a:r>
              <a:rPr lang="en-US"/>
              <a:t>Streamline the ATSSS solution to support streering of  non-TCP traffic based on well-known and widely deployed IETF protocols with readily available implementations, e.g., QUIC and/or DCCP.</a:t>
            </a:r>
          </a:p>
          <a:p>
            <a:pPr lvl="1"/>
            <a:r>
              <a:rPr lang="en-US"/>
              <a:t>Enable new use cases</a:t>
            </a:r>
            <a:r>
              <a:rPr lang="en-US" sz="1800"/>
              <a:t>, which require two Non-3GPP access paths (e.g. NWu+NWt), or two 3GPP access paths (NTN NR+TN NR), or three access paths.</a:t>
            </a:r>
          </a:p>
          <a:p>
            <a:pPr lvl="1"/>
            <a:r>
              <a:rPr lang="en-US" sz="1800"/>
              <a:t>Support ATSSS for traffic to Local Area Data Networks (LADNs)</a:t>
            </a:r>
          </a:p>
          <a:p>
            <a:pPr lvl="1"/>
            <a:r>
              <a:rPr lang="en-US" sz="1800"/>
              <a:t>Support ATSSS when the user plane contains a Branching Point (BP) or UL Classifier (ULCL)</a:t>
            </a:r>
          </a:p>
          <a:p>
            <a:pPr lvl="1"/>
            <a:endParaRPr lang="en-GB" sz="1800" dirty="0"/>
          </a:p>
          <a:p>
            <a:pPr lvl="1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DF3F05-5CA4-4C90-B0C9-2C798A615D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07A0915-3647-4C69-83A8-66E3C1452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123" y="915688"/>
            <a:ext cx="5422701" cy="58600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011422-D671-4E7F-B2E9-0A7B2FC7F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Multi-Access Communication (</a:t>
            </a:r>
            <a:r>
              <a:rPr lang="en-GB" dirty="0" err="1"/>
              <a:t>ATSSS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7573228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DD2A8-D5FB-4659-8055-048465621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Edge Computing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59D43-F041-4FEF-974B-D73FE50A77B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Enhance network exposure to include RAN related information to Edge Application Server</a:t>
            </a:r>
          </a:p>
          <a:p>
            <a:pPr lvl="1"/>
            <a:r>
              <a:rPr lang="en-US" dirty="0"/>
              <a:t>Additional network exposure information can be used by the Edge Application Server to adapt edge application service according to current RAN status</a:t>
            </a:r>
          </a:p>
          <a:p>
            <a:pPr marL="0" indent="0">
              <a:buNone/>
            </a:pPr>
            <a:endParaRPr lang="en-US" dirty="0"/>
          </a:p>
          <a:p>
            <a:r>
              <a:rPr lang="en-GB" dirty="0"/>
              <a:t>Improve the </a:t>
            </a:r>
            <a:r>
              <a:rPr lang="en-GB" dirty="0" err="1"/>
              <a:t>EAS</a:t>
            </a:r>
            <a:r>
              <a:rPr lang="en-GB" dirty="0"/>
              <a:t> server selection by leveraging network analytics</a:t>
            </a:r>
          </a:p>
          <a:p>
            <a:pPr lvl="1"/>
            <a:r>
              <a:rPr lang="en-GB" dirty="0"/>
              <a:t>Identify how network analytics (i.e. DN performance analytics from </a:t>
            </a:r>
            <a:r>
              <a:rPr lang="en-GB" dirty="0" err="1"/>
              <a:t>NWDAF</a:t>
            </a:r>
            <a:r>
              <a:rPr lang="en-GB" dirty="0"/>
              <a:t>) can be leveraged to support the </a:t>
            </a:r>
            <a:r>
              <a:rPr lang="en-GB" dirty="0" err="1"/>
              <a:t>5GC</a:t>
            </a:r>
            <a:r>
              <a:rPr lang="en-GB" dirty="0"/>
              <a:t> selecting an </a:t>
            </a:r>
            <a:r>
              <a:rPr lang="en-GB" b="1" dirty="0"/>
              <a:t>optimal </a:t>
            </a:r>
            <a:r>
              <a:rPr lang="en-GB" dirty="0" err="1"/>
              <a:t>EAS</a:t>
            </a:r>
            <a:r>
              <a:rPr lang="en-GB" dirty="0"/>
              <a:t> server for a UE.</a:t>
            </a:r>
          </a:p>
          <a:p>
            <a:pPr marL="0" indent="0">
              <a:buNone/>
            </a:pPr>
            <a:endParaRPr lang="en-GB" dirty="0"/>
          </a:p>
          <a:p>
            <a:r>
              <a:rPr lang="en-US" dirty="0"/>
              <a:t>Supporting consecutive traffic steering in different </a:t>
            </a:r>
            <a:r>
              <a:rPr lang="en-US" dirty="0" err="1"/>
              <a:t>N6</a:t>
            </a:r>
            <a:r>
              <a:rPr lang="en-US" dirty="0"/>
              <a:t>-LAN (</a:t>
            </a:r>
            <a:r>
              <a:rPr lang="en-US" dirty="0" err="1"/>
              <a:t>R17</a:t>
            </a:r>
            <a:r>
              <a:rPr lang="en-US" dirty="0"/>
              <a:t> leftover)</a:t>
            </a:r>
          </a:p>
          <a:p>
            <a:endParaRPr lang="en-US" dirty="0"/>
          </a:p>
          <a:p>
            <a:pPr marL="0" indent="0">
              <a:buNone/>
            </a:pPr>
            <a:endParaRPr lang="en-US" b="1" dirty="0"/>
          </a:p>
          <a:p>
            <a:r>
              <a:rPr lang="en-US" dirty="0"/>
              <a:t>Enhance the PSA-</a:t>
            </a:r>
            <a:r>
              <a:rPr lang="en-US" dirty="0" err="1"/>
              <a:t>UPF</a:t>
            </a:r>
            <a:r>
              <a:rPr lang="en-US" dirty="0"/>
              <a:t> and EAS (re)location for the following scenarios:</a:t>
            </a:r>
          </a:p>
          <a:p>
            <a:pPr lvl="1"/>
            <a:r>
              <a:rPr lang="en-US" dirty="0"/>
              <a:t>Scenario 1: A collection of UE(s) that use the same application service (i.e. multi-use gaming) but are not part of pre-defined group (existing SID discussion)</a:t>
            </a:r>
          </a:p>
          <a:p>
            <a:pPr lvl="1"/>
            <a:r>
              <a:rPr lang="en-US" altLang="zh-CN" dirty="0"/>
              <a:t>Scenario 2: Consider enhancements to support diversified </a:t>
            </a:r>
            <a:r>
              <a:rPr lang="en-US" altLang="zh-CN" dirty="0" err="1"/>
              <a:t>EAS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deployment for different UE(s) and/or different application(s), e.g. according to UE subscription/SLA agreements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AD6D3E-F7C7-4E31-9571-BA1E93433C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18660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10D93-5600-4E3F-AA60-176EEFA35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Network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ADAB6F-D6F5-4D5A-8678-78EC9C8FC4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40" y="1133857"/>
            <a:ext cx="6556248" cy="5038344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Currently each NF decides an action based on network analytics. It has not been studied how actions from each NF can be coordinated.</a:t>
            </a:r>
          </a:p>
          <a:p>
            <a:pPr lvl="1"/>
            <a:r>
              <a:rPr lang="en-GB" b="1" dirty="0"/>
              <a:t>Goal: </a:t>
            </a:r>
            <a:r>
              <a:rPr lang="en-GB" dirty="0"/>
              <a:t>Achieve a fully coordinated </a:t>
            </a:r>
            <a:r>
              <a:rPr lang="en-GB" dirty="0" err="1"/>
              <a:t>5GC</a:t>
            </a:r>
            <a:r>
              <a:rPr lang="en-GB" dirty="0"/>
              <a:t> network where there are no conflicting actions between NF(s)</a:t>
            </a:r>
          </a:p>
          <a:p>
            <a:r>
              <a:rPr lang="en-GB" dirty="0"/>
              <a:t>Enhanced support for ML enabled analytics (e.g. federated learning, transfer learning, model sharing)</a:t>
            </a:r>
          </a:p>
          <a:p>
            <a:pPr lvl="1"/>
            <a:r>
              <a:rPr lang="en-GB" dirty="0"/>
              <a:t>Supports data privacy in case data are collected from isolated networks (e.g. different </a:t>
            </a:r>
            <a:r>
              <a:rPr lang="en-GB" dirty="0" err="1"/>
              <a:t>PLMNs</a:t>
            </a:r>
            <a:r>
              <a:rPr lang="en-GB" dirty="0"/>
              <a:t>) </a:t>
            </a:r>
          </a:p>
          <a:p>
            <a:pPr lvl="1"/>
            <a:r>
              <a:rPr lang="en-GB" dirty="0"/>
              <a:t>Reduces signalling required for data collection for model training</a:t>
            </a:r>
          </a:p>
          <a:p>
            <a:pPr lvl="1"/>
            <a:r>
              <a:rPr lang="en-GB" dirty="0"/>
              <a:t>Improves confidence of analytics</a:t>
            </a:r>
          </a:p>
          <a:p>
            <a:r>
              <a:rPr lang="en-GB" dirty="0"/>
              <a:t>Interaction/Coordination between NWDAF and MDAS/</a:t>
            </a:r>
            <a:r>
              <a:rPr lang="en-GB" dirty="0" err="1"/>
              <a:t>MDAF</a:t>
            </a:r>
            <a:r>
              <a:rPr lang="en-GB" dirty="0"/>
              <a:t> and enablement layer for better analytics generation</a:t>
            </a:r>
          </a:p>
          <a:p>
            <a:pPr lvl="1"/>
            <a:r>
              <a:rPr lang="en-GB" dirty="0"/>
              <a:t>Potential coordination between </a:t>
            </a:r>
            <a:r>
              <a:rPr lang="en-GB" dirty="0" err="1"/>
              <a:t>SA2</a:t>
            </a:r>
            <a:r>
              <a:rPr lang="en-GB" dirty="0"/>
              <a:t>/</a:t>
            </a:r>
            <a:r>
              <a:rPr lang="en-GB" dirty="0" err="1"/>
              <a:t>SA5</a:t>
            </a:r>
            <a:r>
              <a:rPr lang="en-GB" dirty="0"/>
              <a:t>/</a:t>
            </a:r>
            <a:r>
              <a:rPr lang="en-GB" dirty="0" err="1"/>
              <a:t>SA6</a:t>
            </a:r>
            <a:endParaRPr lang="en-GB" dirty="0"/>
          </a:p>
          <a:p>
            <a:pPr lvl="1"/>
            <a:r>
              <a:rPr lang="en-GB" dirty="0"/>
              <a:t>New analytic(s) output at the enablement layer for supporting the application specific layer to receive useful stats/predictions/prescriptions for the application service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D2E1CB-00DA-445D-8372-D265CD8CE0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B9A5E5-9447-4BCB-BB77-8B96F217E10C}"/>
              </a:ext>
            </a:extLst>
          </p:cNvPr>
          <p:cNvSpPr txBox="1"/>
          <p:nvPr/>
        </p:nvSpPr>
        <p:spPr>
          <a:xfrm>
            <a:off x="8078395" y="2842528"/>
            <a:ext cx="35617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itchFamily="34" charset="0"/>
                <a:cs typeface="Arial" pitchFamily="34" charset="0"/>
              </a:rPr>
              <a:t>Leverage analytics to support network automation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47EF64E-E70B-4CEE-BBE7-8426FAE33C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7787" y="3225689"/>
            <a:ext cx="4532126" cy="31097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D90AE3B-63A1-4CE8-9722-BA53689A5F09}"/>
              </a:ext>
            </a:extLst>
          </p:cNvPr>
          <p:cNvSpPr txBox="1"/>
          <p:nvPr/>
        </p:nvSpPr>
        <p:spPr>
          <a:xfrm>
            <a:off x="8252131" y="6335452"/>
            <a:ext cx="2637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latin typeface="Arial" pitchFamily="34" charset="0"/>
                <a:cs typeface="Arial" pitchFamily="34" charset="0"/>
              </a:rPr>
              <a:t>Analytics at the enablement layer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8A34CFE-499C-4419-81D6-93243F2B3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416" y="69196"/>
            <a:ext cx="4553953" cy="267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98196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AD9A1-B2F5-405A-BF03-2B0E75820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Support of verticals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1A064A-8123-4D53-872B-A4AA05A254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0082" y="1308880"/>
            <a:ext cx="11196900" cy="4906726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Deterministic networks</a:t>
            </a:r>
          </a:p>
          <a:p>
            <a:pPr lvl="1"/>
            <a:r>
              <a:rPr lang="en-GB" dirty="0"/>
              <a:t>Enhance architecture to support IEEE TSN distributed networks</a:t>
            </a:r>
          </a:p>
          <a:p>
            <a:pPr lvl="2"/>
            <a:r>
              <a:rPr lang="en-GB" dirty="0"/>
              <a:t>e.g. supporting IEEE related protocols for QoS reservation</a:t>
            </a:r>
          </a:p>
          <a:p>
            <a:pPr lvl="1"/>
            <a:r>
              <a:rPr lang="en-GB" dirty="0"/>
              <a:t>Support integration with additional deterministic networks (e.g. IETF </a:t>
            </a:r>
            <a:r>
              <a:rPr lang="en-GB" dirty="0" err="1"/>
              <a:t>DetNet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Support for device-to-device </a:t>
            </a:r>
            <a:r>
              <a:rPr lang="en-US" sz="1800" dirty="0">
                <a:latin typeface="+mj-lt"/>
              </a:rPr>
              <a:t>based time sensitive communication </a:t>
            </a:r>
            <a:r>
              <a:rPr lang="en-GB" dirty="0"/>
              <a:t>(RAN dependency)</a:t>
            </a:r>
          </a:p>
          <a:p>
            <a:pPr lvl="1"/>
            <a:r>
              <a:rPr lang="en-GB" dirty="0"/>
              <a:t>Coordination with 5G-ACIA to support additional features from IoT verticals (</a:t>
            </a:r>
            <a:r>
              <a:rPr lang="en-GB" dirty="0" err="1"/>
              <a:t>5G-ACIA</a:t>
            </a:r>
            <a:r>
              <a:rPr lang="en-GB" dirty="0"/>
              <a:t> has provided first set of requirements in </a:t>
            </a:r>
            <a:r>
              <a:rPr lang="en-GB" dirty="0" err="1"/>
              <a:t>S2</a:t>
            </a:r>
            <a:r>
              <a:rPr lang="en-GB" dirty="0"/>
              <a:t>-2105229). </a:t>
            </a:r>
          </a:p>
          <a:p>
            <a:pPr lvl="2"/>
            <a:r>
              <a:rPr lang="en-GB" dirty="0"/>
              <a:t>Enhanced exposure functionality to support group management of industrial devices, exposure of connectivity information</a:t>
            </a:r>
          </a:p>
          <a:p>
            <a:r>
              <a:rPr lang="en-GB" dirty="0" err="1"/>
              <a:t>NPN</a:t>
            </a:r>
            <a:endParaRPr lang="en-GB" dirty="0"/>
          </a:p>
          <a:p>
            <a:pPr lvl="1" indent="-171450">
              <a:buFont typeface="Arial" panose="020B0604020202020204" pitchFamily="34" charset="0"/>
              <a:buChar char="•"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Support new service (</a:t>
            </a:r>
            <a:r>
              <a:rPr kumimoji="0" lang="en-GB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SA1</a:t>
            </a: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 requirement: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</a:p>
          <a:p>
            <a:pPr lvl="2" indent="-228560">
              <a:buFont typeface="Arial" pitchFamily="34" charset="0"/>
              <a:buChar char="–"/>
              <a:defRPr/>
            </a:pP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5G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Networks Providing Access to Localized Services. (Lenovo supports the </a:t>
            </a:r>
            <a:r>
              <a:rPr lang="en-US" dirty="0">
                <a:solidFill>
                  <a:srgbClr val="000000"/>
                </a:solidFill>
              </a:rPr>
              <a:t>SID proposed in </a:t>
            </a:r>
            <a:r>
              <a:rPr lang="en-US" dirty="0" err="1">
                <a:solidFill>
                  <a:srgbClr val="000000"/>
                </a:solidFill>
              </a:rPr>
              <a:t>SA2</a:t>
            </a:r>
            <a:r>
              <a:rPr lang="en-US" dirty="0">
                <a:solidFill>
                  <a:srgbClr val="000000"/>
                </a:solidFill>
              </a:rPr>
              <a:t> in </a:t>
            </a:r>
            <a:r>
              <a:rPr lang="en-US" dirty="0" err="1">
                <a:solidFill>
                  <a:srgbClr val="000000"/>
                </a:solidFill>
              </a:rPr>
              <a:t>S2</a:t>
            </a:r>
            <a:r>
              <a:rPr lang="en-US" dirty="0">
                <a:solidFill>
                  <a:srgbClr val="000000"/>
                </a:solidFill>
              </a:rPr>
              <a:t>-2106802)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</a:p>
          <a:p>
            <a:pPr lvl="1" indent="-171450">
              <a:buFont typeface="Arial" panose="020B0604020202020204" pitchFamily="34" charset="0"/>
              <a:buChar char="•"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Key focus areas for </a:t>
            </a:r>
            <a:r>
              <a:rPr kumimoji="0" lang="en-GB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SA2</a:t>
            </a: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</a:t>
            </a:r>
          </a:p>
          <a:p>
            <a:pPr lvl="2" indent="-228560">
              <a:buFont typeface="Arial" pitchFamily="34" charset="0"/>
              <a:buChar char="–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Support of non-3GPP access for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SNPN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(included in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S2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-2106802);</a:t>
            </a:r>
          </a:p>
          <a:p>
            <a:pPr lvl="2" indent="-228560">
              <a:buFont typeface="Arial" pitchFamily="34" charset="0"/>
              <a:buChar char="–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Study what enhancements are needed to enable (S)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NPN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to support:</a:t>
            </a:r>
          </a:p>
          <a:p>
            <a:pPr lvl="3" indent="-150258">
              <a:defRPr/>
            </a:pP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5G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Proximity Services;</a:t>
            </a:r>
          </a:p>
          <a:p>
            <a:pPr lvl="3" indent="-150258">
              <a:defRPr/>
            </a:pP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5G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System Enhancements for Edge Computing.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FACA77-7F3B-4401-B5F4-27B4D1E57D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4948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E737C-CE4B-4C45-B7C9-1E4B1E8FC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Network Slicing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794189-10C5-4549-B420-537EA584CA3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171450" marR="0" lvl="0" indent="-17145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>
                <a:solidFill>
                  <a:srgbClr val="000000"/>
                </a:solidFill>
              </a:rPr>
              <a:t>Support n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ew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service (SA1) requirement: </a:t>
            </a:r>
          </a:p>
          <a:p>
            <a:pPr marL="609493" marR="0" lvl="1" indent="-22856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 roaming,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providing the UE with prioritization information of the VPLMNs which may offer a network slice required by the UE;</a:t>
            </a:r>
          </a:p>
          <a:p>
            <a:pPr marL="380933" marR="0" lvl="1" indent="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71450" marR="0" lvl="0" indent="-17145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SA2 internal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requirements:</a:t>
            </a:r>
          </a:p>
          <a:p>
            <a:pPr marL="609493" marR="0" lvl="1" indent="-22856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Providing priority information for the S-NSSAIs subscribed/used by a UE;</a:t>
            </a:r>
          </a:p>
          <a:p>
            <a:pPr marL="607378" lvl="2" indent="0">
              <a:buNone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609493" marR="0" lvl="1" indent="-22856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Enable a UE to initiate a registration for a rejected S-NSSAI due to non-support in a first TA of the RA but may be available in another TA of the RA</a:t>
            </a:r>
          </a:p>
          <a:p>
            <a:pPr marL="609493" marR="0" lvl="1" indent="-22856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609493" marR="0" lvl="1" indent="-22856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Minimize the impact on applications when a currently used slice cannot be any longer offered (due to mobility or slice switching).</a:t>
            </a:r>
          </a:p>
          <a:p>
            <a:pPr marL="609493" marR="0" lvl="1" indent="-228560" algn="l" defTabSz="1218987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lvl="1"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Enable seamless switch between Independent (i.e. Disjoint) Network Slices where strict slice isolation is required (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SA3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dependency)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ADF843-7908-46AD-80B5-B0034B0BD1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94666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BCDE5-BBDC-40A7-82B4-F21D58ADD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Enhancements to Wireline and Non-3GPP access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5051A6-957C-4CBF-8043-9634AC4832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640" y="1115568"/>
            <a:ext cx="11073384" cy="510003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dirty="0"/>
              <a:t>Many capabilities are still missing</a:t>
            </a:r>
          </a:p>
          <a:p>
            <a:pPr>
              <a:spcAft>
                <a:spcPts val="600"/>
              </a:spcAft>
            </a:pPr>
            <a:r>
              <a:rPr lang="en-GB" dirty="0"/>
              <a:t>New </a:t>
            </a:r>
            <a:r>
              <a:rPr lang="en-GB" dirty="0" err="1"/>
              <a:t>BBF</a:t>
            </a:r>
            <a:r>
              <a:rPr lang="en-GB" dirty="0"/>
              <a:t> requirements, e.g. scenarios with multiple RGs (see </a:t>
            </a:r>
            <a:r>
              <a:rPr lang="en-GB" dirty="0" err="1"/>
              <a:t>S2</a:t>
            </a:r>
            <a:r>
              <a:rPr lang="en-GB" dirty="0"/>
              <a:t>-2105345)</a:t>
            </a:r>
          </a:p>
          <a:p>
            <a:pPr>
              <a:spcAft>
                <a:spcPts val="600"/>
              </a:spcAft>
            </a:pPr>
            <a:r>
              <a:rPr lang="en-GB" dirty="0"/>
              <a:t>The selection of a non-3GPP access node does not take slice information into account (in </a:t>
            </a:r>
            <a:r>
              <a:rPr lang="en-GB" dirty="0" err="1"/>
              <a:t>Rel</a:t>
            </a:r>
            <a:r>
              <a:rPr lang="en-GB" dirty="0"/>
              <a:t>-17 a non-3GPP access node can support only specific slices – see the </a:t>
            </a:r>
            <a:r>
              <a:rPr lang="en-GB" dirty="0" err="1"/>
              <a:t>N3SLICE</a:t>
            </a:r>
            <a:r>
              <a:rPr lang="en-GB" dirty="0"/>
              <a:t> </a:t>
            </a:r>
            <a:r>
              <a:rPr lang="en-GB" dirty="0" err="1"/>
              <a:t>WID</a:t>
            </a:r>
            <a:r>
              <a:rPr lang="en-GB" dirty="0"/>
              <a:t>) </a:t>
            </a:r>
          </a:p>
          <a:p>
            <a:pPr>
              <a:spcAft>
                <a:spcPts val="600"/>
              </a:spcAft>
            </a:pPr>
            <a:r>
              <a:rPr lang="en-GB" dirty="0"/>
              <a:t>The </a:t>
            </a:r>
            <a:r>
              <a:rPr lang="en-GB" dirty="0" err="1"/>
              <a:t>N3IWF</a:t>
            </a:r>
            <a:r>
              <a:rPr lang="en-GB" dirty="0"/>
              <a:t>/</a:t>
            </a:r>
            <a:r>
              <a:rPr lang="en-GB" dirty="0" err="1"/>
              <a:t>TNGF</a:t>
            </a:r>
            <a:r>
              <a:rPr lang="en-GB" dirty="0"/>
              <a:t>/</a:t>
            </a:r>
            <a:r>
              <a:rPr lang="en-GB" dirty="0" err="1"/>
              <a:t>W5GAN</a:t>
            </a:r>
            <a:r>
              <a:rPr lang="en-GB" dirty="0"/>
              <a:t> selection should be extended to consider slice information </a:t>
            </a:r>
          </a:p>
          <a:p>
            <a:pPr>
              <a:spcAft>
                <a:spcPts val="600"/>
              </a:spcAft>
            </a:pPr>
            <a:r>
              <a:rPr lang="en-GB" dirty="0"/>
              <a:t>Intra-</a:t>
            </a:r>
            <a:r>
              <a:rPr lang="en-GB" dirty="0" err="1"/>
              <a:t>TNGF</a:t>
            </a:r>
            <a:r>
              <a:rPr lang="en-GB" dirty="0"/>
              <a:t> and inter-</a:t>
            </a:r>
            <a:r>
              <a:rPr lang="en-GB" dirty="0" err="1"/>
              <a:t>TNGF</a:t>
            </a:r>
            <a:r>
              <a:rPr lang="en-GB" dirty="0"/>
              <a:t> mobility is still not supported so deployments with multiple </a:t>
            </a:r>
            <a:r>
              <a:rPr lang="en-GB" dirty="0" err="1"/>
              <a:t>TNGFs</a:t>
            </a:r>
            <a:r>
              <a:rPr lang="en-GB" dirty="0"/>
              <a:t> are not efficiently supported</a:t>
            </a:r>
          </a:p>
          <a:p>
            <a:pPr>
              <a:spcAft>
                <a:spcPts val="600"/>
              </a:spcAft>
            </a:pPr>
            <a:r>
              <a:rPr lang="en-GB" dirty="0"/>
              <a:t>Multiple simultaneous registrations via non-3GPP access are not supported, e.g. multiple registratio</a:t>
            </a:r>
            <a:r>
              <a:rPr lang="en-GB" dirty="0">
                <a:latin typeface="+mj-lt"/>
              </a:rPr>
              <a:t>ns via different </a:t>
            </a:r>
            <a:r>
              <a:rPr lang="en-GB" dirty="0" err="1">
                <a:latin typeface="+mj-lt"/>
              </a:rPr>
              <a:t>N3IWFs</a:t>
            </a:r>
            <a:r>
              <a:rPr lang="en-GB" dirty="0">
                <a:latin typeface="+mj-lt"/>
              </a:rPr>
              <a:t> supported different slices, or </a:t>
            </a:r>
            <a:r>
              <a:rPr lang="en-GB" dirty="0" err="1">
                <a:latin typeface="+mj-lt"/>
              </a:rPr>
              <a:t>registations</a:t>
            </a:r>
            <a:r>
              <a:rPr lang="en-GB" dirty="0">
                <a:latin typeface="+mj-lt"/>
              </a:rPr>
              <a:t> using </a:t>
            </a:r>
            <a:r>
              <a:rPr lang="en-GB" dirty="0" err="1">
                <a:latin typeface="+mj-lt"/>
              </a:rPr>
              <a:t>Nwu</a:t>
            </a:r>
            <a:r>
              <a:rPr lang="en-GB" dirty="0">
                <a:latin typeface="+mj-lt"/>
              </a:rPr>
              <a:t> and </a:t>
            </a:r>
            <a:r>
              <a:rPr lang="en-GB" dirty="0" err="1">
                <a:latin typeface="+mj-lt"/>
              </a:rPr>
              <a:t>NWt</a:t>
            </a:r>
            <a:endParaRPr lang="en-GB" dirty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en-US" i="0" dirty="0">
                <a:effectLst/>
                <a:latin typeface="+mj-lt"/>
              </a:rPr>
              <a:t>MPS support when the access to the EPC/</a:t>
            </a:r>
            <a:r>
              <a:rPr lang="en-US" i="0" dirty="0" err="1">
                <a:effectLst/>
                <a:latin typeface="+mj-lt"/>
              </a:rPr>
              <a:t>5GC</a:t>
            </a:r>
            <a:r>
              <a:rPr lang="en-US" i="0" dirty="0">
                <a:effectLst/>
                <a:latin typeface="+mj-lt"/>
              </a:rPr>
              <a:t> is non-3GPP access</a:t>
            </a:r>
            <a:br>
              <a:rPr lang="en-US" dirty="0">
                <a:latin typeface="+mj-lt"/>
              </a:rPr>
            </a:br>
            <a:endParaRPr lang="en-GB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1C6AD6-FAE0-4855-9856-CD3C1C1338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43983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42FB0-41CD-43B5-A9D2-C844A6226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Support for </a:t>
            </a:r>
            <a:r>
              <a:rPr lang="en-GB" dirty="0" err="1"/>
              <a:t>XR</a:t>
            </a:r>
            <a:r>
              <a:rPr lang="en-GB" dirty="0"/>
              <a:t> and media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A30EC-F220-4448-ABB3-1EF9D93F3D8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Network exposure enhancements</a:t>
            </a:r>
          </a:p>
          <a:p>
            <a:pPr lvl="1"/>
            <a:r>
              <a:rPr lang="en-GB" dirty="0"/>
              <a:t>Identify further enhancements in network exposure information to support </a:t>
            </a:r>
            <a:r>
              <a:rPr lang="en-GB" dirty="0" err="1"/>
              <a:t>XR</a:t>
            </a:r>
            <a:r>
              <a:rPr lang="en-GB" dirty="0"/>
              <a:t> and media applications</a:t>
            </a:r>
          </a:p>
          <a:p>
            <a:endParaRPr lang="en-GB" dirty="0"/>
          </a:p>
          <a:p>
            <a:r>
              <a:rPr lang="en-GB" dirty="0"/>
              <a:t>QoS enhancement</a:t>
            </a:r>
          </a:p>
          <a:p>
            <a:pPr lvl="1"/>
            <a:r>
              <a:rPr lang="en-GB" dirty="0"/>
              <a:t>Layered QoS for different frame types (i.e. I/P frame) or importance of different packets within one frame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Coordination with QoS flow based QoS scheme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9D2006-8DE1-4194-A45F-005BA754C2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57659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EFDFD9491C1B4EB5AD1C1F0DD77AEF" ma:contentTypeVersion="8" ma:contentTypeDescription="Create a new document." ma:contentTypeScope="" ma:versionID="92947332ef03447f574ff4b9d4fddcc4">
  <xsd:schema xmlns:xsd="http://www.w3.org/2001/XMLSchema" xmlns:xs="http://www.w3.org/2001/XMLSchema" xmlns:p="http://schemas.microsoft.com/office/2006/metadata/properties" xmlns:ns2="3cf6f596-7900-42dc-afdd-a636648ef1bd" targetNamespace="http://schemas.microsoft.com/office/2006/metadata/properties" ma:root="true" ma:fieldsID="3a9c05a953a4aea5b56dbd205067280d" ns2:_="">
    <xsd:import namespace="3cf6f596-7900-42dc-afdd-a636648ef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f6f596-7900-42dc-afdd-a636648ef1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343E24-E407-41CD-B499-ECBA4C49DBD7}">
  <ds:schemaRefs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3cf6f596-7900-42dc-afdd-a636648ef1bd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27F5D40-AAA7-42F4-B168-F8A4D8AB09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0AE619-12E3-4ADF-8595-E3011517B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f6f596-7900-42dc-afdd-a636648ef1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22243</TotalTime>
  <Words>1287</Words>
  <Application>Microsoft Office PowerPoint</Application>
  <PresentationFormat>Custom</PresentationFormat>
  <Paragraphs>132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Lenovo Master</vt:lpstr>
      <vt:lpstr>Release 18 Key focus areas Lenovo, Motorola Mobility</vt:lpstr>
      <vt:lpstr>Lenovo’s Key Focus Areas for Release 18</vt:lpstr>
      <vt:lpstr>Multi-Access Communication (ATSSS)</vt:lpstr>
      <vt:lpstr>Edge Computing</vt:lpstr>
      <vt:lpstr>Network Analytics</vt:lpstr>
      <vt:lpstr>Support of verticals</vt:lpstr>
      <vt:lpstr>Network Slicing</vt:lpstr>
      <vt:lpstr>Enhancements to Wireline and Non-3GPP access</vt:lpstr>
      <vt:lpstr>Support for XR and media services</vt:lpstr>
      <vt:lpstr>UE Policy Enhancements </vt:lpstr>
      <vt:lpstr>Additional topics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R18 Presentations</dc:title>
  <dc:creator>Ravi.Kuchibhotla@motorola.com</dc:creator>
  <cp:lastModifiedBy>Lenovo r01</cp:lastModifiedBy>
  <cp:revision>225</cp:revision>
  <dcterms:created xsi:type="dcterms:W3CDTF">2020-11-11T10:47:48Z</dcterms:created>
  <dcterms:modified xsi:type="dcterms:W3CDTF">2021-09-06T11:10:59Z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0x01010049EFDFD9491C1B4EB5AD1C1F0DD77AEF</vt:lpwstr>
  </property>
</Properties>
</file>